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Today we 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2476483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2476483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2476483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2476483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maps that compare the heat index levels of raleigh and durham at different times of day. The darker the color is, the more intense the difference between the heat index at different times is. In discussing our possible solutions to urban heat islands, I’d like to focus 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2476483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2476483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2476483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2476483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24764838e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24764838e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828050" y="2046550"/>
            <a:ext cx="5487900" cy="65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Impervious Surfaces</a:t>
            </a:r>
            <a:endParaRPr>
              <a:latin typeface="Times New Roman"/>
              <a:ea typeface="Times New Roman"/>
              <a:cs typeface="Times New Roman"/>
              <a:sym typeface="Times New Roman"/>
            </a:endParaRPr>
          </a:p>
        </p:txBody>
      </p:sp>
      <p:sp>
        <p:nvSpPr>
          <p:cNvPr id="55" name="Google Shape;55;p13"/>
          <p:cNvSpPr txBox="1"/>
          <p:nvPr>
            <p:ph idx="1" type="subTitle"/>
          </p:nvPr>
        </p:nvSpPr>
        <p:spPr>
          <a:xfrm>
            <a:off x="3006925" y="2525850"/>
            <a:ext cx="5650200" cy="5364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solidFill>
                  <a:schemeClr val="lt2"/>
                </a:solidFill>
                <a:latin typeface="Times New Roman"/>
                <a:ea typeface="Times New Roman"/>
                <a:cs typeface="Times New Roman"/>
                <a:sym typeface="Times New Roman"/>
              </a:rPr>
              <a:t>Environmental and Racial Dimensions</a:t>
            </a:r>
            <a:endParaRPr>
              <a:solidFill>
                <a:schemeClr val="lt2"/>
              </a:solidFill>
              <a:latin typeface="Times New Roman"/>
              <a:ea typeface="Times New Roman"/>
              <a:cs typeface="Times New Roman"/>
              <a:sym typeface="Times New Roman"/>
            </a:endParaRPr>
          </a:p>
        </p:txBody>
      </p:sp>
      <p:sp>
        <p:nvSpPr>
          <p:cNvPr id="56" name="Google Shape;56;p13"/>
          <p:cNvSpPr txBox="1"/>
          <p:nvPr/>
        </p:nvSpPr>
        <p:spPr>
          <a:xfrm>
            <a:off x="6286475" y="2814200"/>
            <a:ext cx="368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COtools— Anastasia Dai, Hyo In Park</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pic>
        <p:nvPicPr>
          <p:cNvPr id="61" name="Google Shape;61;p14"/>
          <p:cNvPicPr preferRelativeResize="0"/>
          <p:nvPr/>
        </p:nvPicPr>
        <p:blipFill>
          <a:blip r:embed="rId4">
            <a:alphaModFix/>
          </a:blip>
          <a:stretch>
            <a:fillRect/>
          </a:stretch>
        </p:blipFill>
        <p:spPr>
          <a:xfrm>
            <a:off x="589825" y="1409963"/>
            <a:ext cx="3093124" cy="2323582"/>
          </a:xfrm>
          <a:prstGeom prst="rect">
            <a:avLst/>
          </a:prstGeom>
          <a:noFill/>
          <a:ln>
            <a:noFill/>
          </a:ln>
        </p:spPr>
      </p:pic>
      <p:pic>
        <p:nvPicPr>
          <p:cNvPr id="62" name="Google Shape;62;p14"/>
          <p:cNvPicPr preferRelativeResize="0"/>
          <p:nvPr/>
        </p:nvPicPr>
        <p:blipFill>
          <a:blip r:embed="rId5">
            <a:alphaModFix/>
          </a:blip>
          <a:stretch>
            <a:fillRect/>
          </a:stretch>
        </p:blipFill>
        <p:spPr>
          <a:xfrm>
            <a:off x="5328300" y="2626563"/>
            <a:ext cx="3093124" cy="2323574"/>
          </a:xfrm>
          <a:prstGeom prst="rect">
            <a:avLst/>
          </a:prstGeom>
          <a:noFill/>
          <a:ln>
            <a:noFill/>
          </a:ln>
        </p:spPr>
      </p:pic>
      <p:pic>
        <p:nvPicPr>
          <p:cNvPr id="63" name="Google Shape;63;p14"/>
          <p:cNvPicPr preferRelativeResize="0"/>
          <p:nvPr/>
        </p:nvPicPr>
        <p:blipFill>
          <a:blip r:embed="rId6">
            <a:alphaModFix/>
          </a:blip>
          <a:stretch>
            <a:fillRect/>
          </a:stretch>
        </p:blipFill>
        <p:spPr>
          <a:xfrm>
            <a:off x="5328312" y="193363"/>
            <a:ext cx="3093106" cy="2323574"/>
          </a:xfrm>
          <a:prstGeom prst="rect">
            <a:avLst/>
          </a:prstGeom>
          <a:noFill/>
          <a:ln>
            <a:noFill/>
          </a:ln>
        </p:spPr>
      </p:pic>
      <p:sp>
        <p:nvSpPr>
          <p:cNvPr id="64" name="Google Shape;64;p14"/>
          <p:cNvSpPr txBox="1"/>
          <p:nvPr/>
        </p:nvSpPr>
        <p:spPr>
          <a:xfrm>
            <a:off x="589825" y="3993325"/>
            <a:ext cx="373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Data set used: Raleigh Durham Aggregated by Block Groups data</a:t>
            </a:r>
            <a:endParaRPr sz="10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4927625" y="234575"/>
            <a:ext cx="3621124" cy="4674350"/>
          </a:xfrm>
          <a:prstGeom prst="rect">
            <a:avLst/>
          </a:prstGeom>
          <a:noFill/>
          <a:ln>
            <a:noFill/>
          </a:ln>
        </p:spPr>
      </p:pic>
      <p:sp>
        <p:nvSpPr>
          <p:cNvPr id="70" name="Google Shape;70;p15"/>
          <p:cNvSpPr/>
          <p:nvPr/>
        </p:nvSpPr>
        <p:spPr>
          <a:xfrm>
            <a:off x="7495901" y="552642"/>
            <a:ext cx="860700" cy="17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4">
            <a:alphaModFix/>
          </a:blip>
          <a:stretch>
            <a:fillRect/>
          </a:stretch>
        </p:blipFill>
        <p:spPr>
          <a:xfrm>
            <a:off x="741050" y="223700"/>
            <a:ext cx="3528625" cy="4696101"/>
          </a:xfrm>
          <a:prstGeom prst="rect">
            <a:avLst/>
          </a:prstGeom>
          <a:noFill/>
          <a:ln>
            <a:noFill/>
          </a:ln>
        </p:spPr>
      </p:pic>
      <p:sp>
        <p:nvSpPr>
          <p:cNvPr id="72" name="Google Shape;72;p15"/>
          <p:cNvSpPr txBox="1"/>
          <p:nvPr/>
        </p:nvSpPr>
        <p:spPr>
          <a:xfrm>
            <a:off x="7461423" y="496708"/>
            <a:ext cx="76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Times New Roman"/>
                <a:ea typeface="Times New Roman"/>
                <a:cs typeface="Times New Roman"/>
                <a:sym typeface="Times New Roman"/>
              </a:rPr>
              <a:t>EVE_AF_HI</a:t>
            </a:r>
            <a:endParaRPr sz="700">
              <a:latin typeface="Times New Roman"/>
              <a:ea typeface="Times New Roman"/>
              <a:cs typeface="Times New Roman"/>
              <a:sym typeface="Times New Roman"/>
            </a:endParaRPr>
          </a:p>
        </p:txBody>
      </p:sp>
      <p:sp>
        <p:nvSpPr>
          <p:cNvPr id="73" name="Google Shape;73;p15"/>
          <p:cNvSpPr/>
          <p:nvPr/>
        </p:nvSpPr>
        <p:spPr>
          <a:xfrm>
            <a:off x="3273758" y="487053"/>
            <a:ext cx="646500" cy="12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nvSpPr>
        <p:spPr>
          <a:xfrm>
            <a:off x="3201845" y="409896"/>
            <a:ext cx="747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Times New Roman"/>
                <a:ea typeface="Times New Roman"/>
                <a:cs typeface="Times New Roman"/>
                <a:sym typeface="Times New Roman"/>
              </a:rPr>
              <a:t>AM_AF_HI</a:t>
            </a:r>
            <a:endParaRPr sz="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463851" y="365975"/>
            <a:ext cx="4585574" cy="4205180"/>
          </a:xfrm>
          <a:prstGeom prst="rect">
            <a:avLst/>
          </a:prstGeom>
          <a:noFill/>
          <a:ln>
            <a:noFill/>
          </a:ln>
        </p:spPr>
      </p:pic>
      <p:pic>
        <p:nvPicPr>
          <p:cNvPr id="80" name="Google Shape;80;p16"/>
          <p:cNvPicPr preferRelativeResize="0"/>
          <p:nvPr/>
        </p:nvPicPr>
        <p:blipFill rotWithShape="1">
          <a:blip r:embed="rId4">
            <a:alphaModFix/>
          </a:blip>
          <a:srcRect b="48529" l="6564" r="50832" t="22412"/>
          <a:stretch/>
        </p:blipFill>
        <p:spPr>
          <a:xfrm>
            <a:off x="5377937" y="365975"/>
            <a:ext cx="2409501" cy="2126825"/>
          </a:xfrm>
          <a:prstGeom prst="rect">
            <a:avLst/>
          </a:prstGeom>
          <a:noFill/>
          <a:ln>
            <a:noFill/>
          </a:ln>
        </p:spPr>
      </p:pic>
      <p:sp>
        <p:nvSpPr>
          <p:cNvPr id="81" name="Google Shape;81;p16"/>
          <p:cNvSpPr txBox="1"/>
          <p:nvPr/>
        </p:nvSpPr>
        <p:spPr>
          <a:xfrm>
            <a:off x="5377933" y="2416600"/>
            <a:ext cx="2409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Times New Roman"/>
                <a:ea typeface="Times New Roman"/>
                <a:cs typeface="Times New Roman"/>
                <a:sym typeface="Times New Roman"/>
              </a:rPr>
              <a:t>Durham Heat Index Map between morning and afternoon</a:t>
            </a:r>
            <a:endParaRPr i="1" sz="7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181225" y="572000"/>
            <a:ext cx="1995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New Roman"/>
                <a:ea typeface="Times New Roman"/>
                <a:cs typeface="Times New Roman"/>
                <a:sym typeface="Times New Roman"/>
              </a:rPr>
              <a:t>Solutions</a:t>
            </a:r>
            <a:endParaRPr sz="3600">
              <a:latin typeface="Times New Roman"/>
              <a:ea typeface="Times New Roman"/>
              <a:cs typeface="Times New Roman"/>
              <a:sym typeface="Times New Roman"/>
            </a:endParaRPr>
          </a:p>
        </p:txBody>
      </p:sp>
      <p:sp>
        <p:nvSpPr>
          <p:cNvPr id="87" name="Google Shape;87;p17"/>
          <p:cNvSpPr txBox="1"/>
          <p:nvPr>
            <p:ph idx="1" type="body"/>
          </p:nvPr>
        </p:nvSpPr>
        <p:spPr>
          <a:xfrm>
            <a:off x="0" y="1349800"/>
            <a:ext cx="3963600" cy="1352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Font typeface="Times New Roman"/>
              <a:buAutoNum type="romanUcPeriod"/>
            </a:pPr>
            <a:r>
              <a:rPr lang="en">
                <a:solidFill>
                  <a:schemeClr val="lt1"/>
                </a:solidFill>
                <a:latin typeface="Times New Roman"/>
                <a:ea typeface="Times New Roman"/>
                <a:cs typeface="Times New Roman"/>
                <a:sym typeface="Times New Roman"/>
              </a:rPr>
              <a:t>More research</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AutoNum type="romanUcPeriod"/>
            </a:pPr>
            <a:r>
              <a:rPr lang="en">
                <a:solidFill>
                  <a:schemeClr val="lt1"/>
                </a:solidFill>
                <a:latin typeface="Times New Roman"/>
                <a:ea typeface="Times New Roman"/>
                <a:cs typeface="Times New Roman"/>
                <a:sym typeface="Times New Roman"/>
              </a:rPr>
              <a:t>Street vegetation</a:t>
            </a:r>
            <a:endParaRPr>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AutoNum type="romanUcPeriod"/>
            </a:pPr>
            <a:r>
              <a:rPr lang="en">
                <a:solidFill>
                  <a:schemeClr val="lt1"/>
                </a:solidFill>
                <a:latin typeface="Times New Roman"/>
                <a:ea typeface="Times New Roman"/>
                <a:cs typeface="Times New Roman"/>
                <a:sym typeface="Times New Roman"/>
              </a:rPr>
              <a:t>Green roofs</a:t>
            </a:r>
            <a:endParaRPr>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AutoNum type="romanUcPeriod"/>
            </a:pPr>
            <a:r>
              <a:rPr lang="en">
                <a:solidFill>
                  <a:schemeClr val="lt1"/>
                </a:solidFill>
                <a:latin typeface="Times New Roman"/>
                <a:ea typeface="Times New Roman"/>
                <a:cs typeface="Times New Roman"/>
                <a:sym typeface="Times New Roman"/>
              </a:rPr>
              <a:t>Solar reflective pavement </a:t>
            </a:r>
            <a:endParaRPr>
              <a:solidFill>
                <a:schemeClr val="lt1"/>
              </a:solidFill>
              <a:latin typeface="Times New Roman"/>
              <a:ea typeface="Times New Roman"/>
              <a:cs typeface="Times New Roman"/>
              <a:sym typeface="Times New Roman"/>
            </a:endParaRPr>
          </a:p>
        </p:txBody>
      </p:sp>
      <p:pic>
        <p:nvPicPr>
          <p:cNvPr id="88" name="Google Shape;88;p17"/>
          <p:cNvPicPr preferRelativeResize="0"/>
          <p:nvPr/>
        </p:nvPicPr>
        <p:blipFill>
          <a:blip r:embed="rId4">
            <a:alphaModFix/>
          </a:blip>
          <a:stretch>
            <a:fillRect/>
          </a:stretch>
        </p:blipFill>
        <p:spPr>
          <a:xfrm>
            <a:off x="5928325" y="2702200"/>
            <a:ext cx="2861924" cy="2149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2500"/>
                                        <p:tgtEl>
                                          <p:spTgt spid="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6176550" y="575550"/>
            <a:ext cx="183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4630C"/>
                </a:solidFill>
                <a:latin typeface="Times New Roman"/>
                <a:ea typeface="Times New Roman"/>
                <a:cs typeface="Times New Roman"/>
                <a:sym typeface="Times New Roman"/>
              </a:rPr>
              <a:t>Questions?</a:t>
            </a:r>
            <a:endParaRPr>
              <a:solidFill>
                <a:srgbClr val="14630C"/>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